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6" r:id="rId10"/>
    <p:sldId id="267" r:id="rId11"/>
    <p:sldId id="268" r:id="rId12"/>
    <p:sldId id="271"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c+tXgbegiD3VzYJpITNmKASmxr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2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23" Type="http://customschemas.google.com/relationships/presentationmetadata" Target="metadata"/><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8"/>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2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9"/>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9"/>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2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2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2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2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3"/>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23"/>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23"/>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23"/>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2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6"/>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26"/>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2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7"/>
          <p:cNvSpPr>
            <a:spLocks noGrp="1"/>
          </p:cNvSpPr>
          <p:nvPr>
            <p:ph type="pic" idx="2"/>
          </p:nvPr>
        </p:nvSpPr>
        <p:spPr>
          <a:xfrm>
            <a:off x="1792288" y="612775"/>
            <a:ext cx="5486400" cy="4114800"/>
          </a:xfrm>
          <a:prstGeom prst="rect">
            <a:avLst/>
          </a:prstGeom>
          <a:noFill/>
          <a:ln>
            <a:noFill/>
          </a:ln>
        </p:spPr>
      </p:sp>
      <p:sp>
        <p:nvSpPr>
          <p:cNvPr id="64" name="Google Shape;64;p2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2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could.com/videos/following-your-passion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icould.com/what-next/choices-at-16/"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pprenticeships.gov.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careersbox.co.uk/" TargetMode="External"/><Relationship Id="rId4" Type="http://schemas.openxmlformats.org/officeDocument/2006/relationships/hyperlink" Target="http://www.icould.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tchen.ac.uk/uk/virtual-school-liaison/year-11-virtual-assemblies-202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youtube.com/watch?v=uahfQ-soLv8&amp;t=8s" TargetMode="External"/><Relationship Id="rId5" Type="http://schemas.openxmlformats.org/officeDocument/2006/relationships/hyperlink" Target="https://youtu.be/-J3f1jTy8Nk" TargetMode="External"/><Relationship Id="rId4" Type="http://schemas.openxmlformats.org/officeDocument/2006/relationships/hyperlink" Target="https://www.youtube.com/watch?v=eLglMY9xzD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00"/>
              </a:buClr>
              <a:buSzPts val="6600"/>
              <a:buFont typeface="Comic Sans MS"/>
              <a:buNone/>
            </a:pPr>
            <a:r>
              <a:rPr lang="en-GB" sz="6600">
                <a:solidFill>
                  <a:srgbClr val="FFFF00"/>
                </a:solidFill>
                <a:latin typeface="Comic Sans MS"/>
                <a:ea typeface="Comic Sans MS"/>
                <a:cs typeface="Comic Sans MS"/>
                <a:sym typeface="Comic Sans MS"/>
              </a:rPr>
              <a:t>Year 11 </a:t>
            </a:r>
            <a:br>
              <a:rPr lang="en-GB" sz="6600">
                <a:solidFill>
                  <a:srgbClr val="FFFF00"/>
                </a:solidFill>
                <a:latin typeface="Comic Sans MS"/>
                <a:ea typeface="Comic Sans MS"/>
                <a:cs typeface="Comic Sans MS"/>
                <a:sym typeface="Comic Sans MS"/>
              </a:rPr>
            </a:br>
            <a:r>
              <a:rPr lang="en-GB" sz="6600">
                <a:solidFill>
                  <a:srgbClr val="FFFF00"/>
                </a:solidFill>
                <a:latin typeface="Comic Sans MS"/>
                <a:ea typeface="Comic Sans MS"/>
                <a:cs typeface="Comic Sans MS"/>
                <a:sym typeface="Comic Sans MS"/>
              </a:rPr>
              <a:t>It’s Your Choice</a:t>
            </a:r>
            <a:endParaRPr/>
          </a:p>
        </p:txBody>
      </p:sp>
      <p:sp>
        <p:nvSpPr>
          <p:cNvPr id="85" name="Google Shape;85;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p>
        </p:txBody>
      </p:sp>
      <p:pic>
        <p:nvPicPr>
          <p:cNvPr id="86" name="Google Shape;86;p1"/>
          <p:cNvPicPr preferRelativeResize="0"/>
          <p:nvPr/>
        </p:nvPicPr>
        <p:blipFill rotWithShape="1">
          <a:blip r:embed="rId3">
            <a:alphaModFix/>
          </a:blip>
          <a:srcRect l="16860" r="23613"/>
          <a:stretch/>
        </p:blipFill>
        <p:spPr>
          <a:xfrm>
            <a:off x="539552" y="4788860"/>
            <a:ext cx="1593274" cy="1704975"/>
          </a:xfrm>
          <a:prstGeom prst="rect">
            <a:avLst/>
          </a:prstGeom>
          <a:noFill/>
          <a:ln>
            <a:noFill/>
          </a:ln>
        </p:spPr>
      </p:pic>
      <p:pic>
        <p:nvPicPr>
          <p:cNvPr id="87" name="Google Shape;87;p1"/>
          <p:cNvPicPr preferRelativeResize="0"/>
          <p:nvPr/>
        </p:nvPicPr>
        <p:blipFill rotWithShape="1">
          <a:blip r:embed="rId4">
            <a:alphaModFix/>
          </a:blip>
          <a:srcRect/>
          <a:stretch/>
        </p:blipFill>
        <p:spPr>
          <a:xfrm>
            <a:off x="6732240" y="4777531"/>
            <a:ext cx="1714500" cy="1600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2"/>
          <p:cNvSpPr txBox="1">
            <a:spLocks noGrp="1"/>
          </p:cNvSpPr>
          <p:nvPr>
            <p:ph type="title"/>
          </p:nvPr>
        </p:nvSpPr>
        <p:spPr>
          <a:xfrm>
            <a:off x="467544" y="548680"/>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Open evenings</a:t>
            </a:r>
            <a:br>
              <a:rPr lang="en-GB" sz="4000">
                <a:solidFill>
                  <a:srgbClr val="FFFF00"/>
                </a:solidFill>
                <a:latin typeface="Comic Sans MS"/>
                <a:ea typeface="Comic Sans MS"/>
                <a:cs typeface="Comic Sans MS"/>
                <a:sym typeface="Comic Sans MS"/>
              </a:rPr>
            </a:br>
            <a:endParaRPr sz="4000">
              <a:solidFill>
                <a:srgbClr val="FFFF00"/>
              </a:solidFill>
              <a:latin typeface="Comic Sans MS"/>
              <a:ea typeface="Comic Sans MS"/>
              <a:cs typeface="Comic Sans MS"/>
              <a:sym typeface="Comic Sans MS"/>
            </a:endParaRPr>
          </a:p>
        </p:txBody>
      </p:sp>
      <p:sp>
        <p:nvSpPr>
          <p:cNvPr id="164" name="Google Shape;164;p12"/>
          <p:cNvSpPr txBox="1">
            <a:spLocks noGrp="1"/>
          </p:cNvSpPr>
          <p:nvPr>
            <p:ph type="body" idx="1"/>
          </p:nvPr>
        </p:nvSpPr>
        <p:spPr>
          <a:xfrm>
            <a:off x="107504" y="1484784"/>
            <a:ext cx="8784976" cy="5184576"/>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2800"/>
              <a:buNone/>
            </a:pPr>
            <a:r>
              <a:rPr lang="en-GB" sz="2800">
                <a:solidFill>
                  <a:schemeClr val="lt1"/>
                </a:solidFill>
                <a:latin typeface="Comic Sans MS"/>
                <a:ea typeface="Comic Sans MS"/>
                <a:cs typeface="Comic Sans MS"/>
                <a:sym typeface="Comic Sans MS"/>
              </a:rPr>
              <a:t>All colleges have open evenings or days and these are advertised by the school on Parent mail and via tutors. You need to start attending these ASAP.</a:t>
            </a:r>
            <a:endParaRPr/>
          </a:p>
          <a:p>
            <a:pPr marL="0" lvl="0" indent="0" algn="l" rtl="0">
              <a:spcBef>
                <a:spcPts val="560"/>
              </a:spcBef>
              <a:spcAft>
                <a:spcPts val="0"/>
              </a:spcAft>
              <a:buClr>
                <a:schemeClr val="dk1"/>
              </a:buClr>
              <a:buSzPts val="2800"/>
              <a:buNone/>
            </a:pPr>
            <a:endParaRPr sz="2800">
              <a:solidFill>
                <a:schemeClr val="lt1"/>
              </a:solidFill>
              <a:latin typeface="Comic Sans MS"/>
              <a:ea typeface="Comic Sans MS"/>
              <a:cs typeface="Comic Sans MS"/>
              <a:sym typeface="Comic Sans MS"/>
            </a:endParaRPr>
          </a:p>
          <a:p>
            <a:pPr marL="0" lvl="0" indent="0" algn="l" rtl="0">
              <a:spcBef>
                <a:spcPts val="720"/>
              </a:spcBef>
              <a:spcAft>
                <a:spcPts val="0"/>
              </a:spcAft>
              <a:buClr>
                <a:srgbClr val="FFFF00"/>
              </a:buClr>
              <a:buSzPts val="3600"/>
              <a:buNone/>
            </a:pPr>
            <a:r>
              <a:rPr lang="en-GB" sz="3600">
                <a:solidFill>
                  <a:srgbClr val="FFFF00"/>
                </a:solidFill>
                <a:latin typeface="Comic Sans MS"/>
                <a:ea typeface="Comic Sans MS"/>
                <a:cs typeface="Comic Sans MS"/>
                <a:sym typeface="Comic Sans MS"/>
              </a:rPr>
              <a:t>  In School Support</a:t>
            </a:r>
            <a:endParaRPr/>
          </a:p>
          <a:p>
            <a:pPr marL="0" lvl="0" indent="0" algn="l" rtl="0">
              <a:spcBef>
                <a:spcPts val="720"/>
              </a:spcBef>
              <a:spcAft>
                <a:spcPts val="0"/>
              </a:spcAft>
              <a:buClr>
                <a:schemeClr val="lt1"/>
              </a:buClr>
              <a:buSzPts val="3600"/>
              <a:buNone/>
            </a:pPr>
            <a:r>
              <a:rPr lang="en-GB" sz="3600">
                <a:solidFill>
                  <a:schemeClr val="lt1"/>
                </a:solidFill>
                <a:latin typeface="Comic Sans MS"/>
                <a:ea typeface="Comic Sans MS"/>
                <a:cs typeface="Comic Sans MS"/>
                <a:sym typeface="Comic Sans MS"/>
              </a:rPr>
              <a:t>Careers interviews/chats</a:t>
            </a:r>
            <a:endParaRPr/>
          </a:p>
          <a:p>
            <a:pPr marL="0" lvl="0" indent="0" algn="l" rtl="0">
              <a:spcBef>
                <a:spcPts val="720"/>
              </a:spcBef>
              <a:spcAft>
                <a:spcPts val="0"/>
              </a:spcAft>
              <a:buClr>
                <a:schemeClr val="lt1"/>
              </a:buClr>
              <a:buSzPts val="3600"/>
              <a:buNone/>
            </a:pPr>
            <a:r>
              <a:rPr lang="en-GB" sz="3600">
                <a:solidFill>
                  <a:schemeClr val="lt1"/>
                </a:solidFill>
                <a:latin typeface="Comic Sans MS"/>
                <a:ea typeface="Comic Sans MS"/>
                <a:cs typeface="Comic Sans MS"/>
                <a:sym typeface="Comic Sans MS"/>
              </a:rPr>
              <a:t>Tutor boxes - to be delivered soon</a:t>
            </a:r>
            <a:endParaRPr/>
          </a:p>
          <a:p>
            <a:pPr marL="0" lvl="0" indent="0" algn="l" rtl="0">
              <a:spcBef>
                <a:spcPts val="720"/>
              </a:spcBef>
              <a:spcAft>
                <a:spcPts val="0"/>
              </a:spcAft>
              <a:buClr>
                <a:schemeClr val="lt1"/>
              </a:buClr>
              <a:buSzPts val="3600"/>
              <a:buNone/>
            </a:pPr>
            <a:r>
              <a:rPr lang="en-GB" sz="3600">
                <a:solidFill>
                  <a:schemeClr val="lt1"/>
                </a:solidFill>
                <a:latin typeface="Comic Sans MS"/>
                <a:ea typeface="Comic Sans MS"/>
                <a:cs typeface="Comic Sans MS"/>
                <a:sym typeface="Comic Sans MS"/>
              </a:rPr>
              <a:t>IT facilities</a:t>
            </a:r>
            <a:endParaRPr/>
          </a:p>
          <a:p>
            <a:pPr marL="0" lvl="0" indent="0" algn="l" rtl="0">
              <a:spcBef>
                <a:spcPts val="720"/>
              </a:spcBef>
              <a:spcAft>
                <a:spcPts val="0"/>
              </a:spcAft>
              <a:buClr>
                <a:schemeClr val="lt1"/>
              </a:buClr>
              <a:buSzPts val="3600"/>
              <a:buNone/>
            </a:pPr>
            <a:r>
              <a:rPr lang="en-GB" sz="3600">
                <a:solidFill>
                  <a:schemeClr val="lt1"/>
                </a:solidFill>
                <a:latin typeface="Comic Sans MS"/>
                <a:ea typeface="Comic Sans MS"/>
                <a:cs typeface="Comic Sans MS"/>
                <a:sym typeface="Comic Sans MS"/>
              </a:rPr>
              <a:t>Careers office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omic Sans MS"/>
              <a:buNone/>
            </a:pPr>
            <a:r>
              <a:rPr lang="en-GB">
                <a:solidFill>
                  <a:schemeClr val="lt1"/>
                </a:solidFill>
                <a:latin typeface="Comic Sans MS"/>
                <a:ea typeface="Comic Sans MS"/>
                <a:cs typeface="Comic Sans MS"/>
                <a:sym typeface="Comic Sans MS"/>
              </a:rPr>
              <a:t>Video clips</a:t>
            </a:r>
            <a:endParaRPr/>
          </a:p>
        </p:txBody>
      </p:sp>
      <p:sp>
        <p:nvSpPr>
          <p:cNvPr id="170" name="Google Shape;170;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GB" u="sng">
                <a:solidFill>
                  <a:schemeClr val="hlink"/>
                </a:solidFill>
                <a:hlinkClick r:id="rId3"/>
              </a:rPr>
              <a:t>Some peoples stories of leaving school</a:t>
            </a:r>
            <a:endParaRPr/>
          </a:p>
          <a:p>
            <a:pPr marL="0" lvl="0" indent="0" algn="l" rtl="0">
              <a:spcBef>
                <a:spcPts val="640"/>
              </a:spcBef>
              <a:spcAft>
                <a:spcPts val="0"/>
              </a:spcAft>
              <a:buClr>
                <a:schemeClr val="dk1"/>
              </a:buClr>
              <a:buSzPts val="3200"/>
              <a:buNone/>
            </a:pPr>
            <a:endParaRPr>
              <a:solidFill>
                <a:schemeClr val="lt1"/>
              </a:solidFill>
            </a:endParaRPr>
          </a:p>
          <a:p>
            <a:pPr marL="0" lvl="0" indent="0" algn="l" rtl="0">
              <a:spcBef>
                <a:spcPts val="640"/>
              </a:spcBef>
              <a:spcAft>
                <a:spcPts val="0"/>
              </a:spcAft>
              <a:buClr>
                <a:schemeClr val="lt1"/>
              </a:buClr>
              <a:buSzPts val="3200"/>
              <a:buNone/>
            </a:pPr>
            <a:r>
              <a:rPr lang="en-GB">
                <a:solidFill>
                  <a:schemeClr val="lt1"/>
                </a:solidFill>
              </a:rPr>
              <a:t>Use this to explore other career choices at 16</a:t>
            </a:r>
            <a:endParaRPr/>
          </a:p>
          <a:p>
            <a:pPr marL="342900" lvl="0" indent="-342900" algn="l" rtl="0">
              <a:spcBef>
                <a:spcPts val="640"/>
              </a:spcBef>
              <a:spcAft>
                <a:spcPts val="0"/>
              </a:spcAft>
              <a:buClr>
                <a:schemeClr val="lt1"/>
              </a:buClr>
              <a:buSzPts val="3200"/>
              <a:buChar char="•"/>
            </a:pPr>
            <a:r>
              <a:rPr lang="en-GB" u="sng">
                <a:solidFill>
                  <a:schemeClr val="lt1"/>
                </a:solidFill>
                <a:hlinkClick r:id="rId4">
                  <a:extLst>
                    <a:ext uri="{A12FA001-AC4F-418D-AE19-62706E023703}">
                      <ahyp:hlinkClr xmlns:ahyp="http://schemas.microsoft.com/office/drawing/2018/hyperlinkcolor" val="tx"/>
                    </a:ext>
                  </a:extLst>
                </a:hlinkClick>
              </a:rPr>
              <a:t>Other choices videos for post 16</a:t>
            </a:r>
            <a:endParaRPr>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6"/>
          <p:cNvSpPr txBox="1">
            <a:spLocks noGrp="1"/>
          </p:cNvSpPr>
          <p:nvPr>
            <p:ph type="title"/>
          </p:nvPr>
        </p:nvSpPr>
        <p:spPr>
          <a:xfrm>
            <a:off x="467544" y="487141"/>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dirty="0">
                <a:solidFill>
                  <a:srgbClr val="FFFF00"/>
                </a:solidFill>
                <a:latin typeface="Comic Sans MS"/>
                <a:ea typeface="Comic Sans MS"/>
                <a:cs typeface="Comic Sans MS"/>
                <a:sym typeface="Comic Sans MS"/>
              </a:rPr>
              <a:t>Using IT Facilities</a:t>
            </a:r>
            <a:br>
              <a:rPr lang="en-GB" sz="4000" dirty="0">
                <a:solidFill>
                  <a:schemeClr val="lt1"/>
                </a:solidFill>
                <a:latin typeface="Comic Sans MS"/>
                <a:ea typeface="Comic Sans MS"/>
                <a:cs typeface="Comic Sans MS"/>
                <a:sym typeface="Comic Sans MS"/>
              </a:rPr>
            </a:br>
            <a:endParaRPr sz="4000" dirty="0">
              <a:solidFill>
                <a:srgbClr val="FFFF00"/>
              </a:solidFill>
              <a:latin typeface="Comic Sans MS"/>
              <a:ea typeface="Comic Sans MS"/>
              <a:cs typeface="Comic Sans MS"/>
              <a:sym typeface="Comic Sans MS"/>
            </a:endParaRPr>
          </a:p>
        </p:txBody>
      </p:sp>
      <p:sp>
        <p:nvSpPr>
          <p:cNvPr id="188" name="Google Shape;188;p16"/>
          <p:cNvSpPr txBox="1">
            <a:spLocks noGrp="1"/>
          </p:cNvSpPr>
          <p:nvPr>
            <p:ph type="body" idx="1"/>
          </p:nvPr>
        </p:nvSpPr>
        <p:spPr>
          <a:xfrm>
            <a:off x="359024" y="1628800"/>
            <a:ext cx="8784976" cy="5372828"/>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2800"/>
              <a:buNone/>
            </a:pPr>
            <a:endParaRPr sz="2800" dirty="0">
              <a:solidFill>
                <a:schemeClr val="lt1"/>
              </a:solidFill>
              <a:latin typeface="Comic Sans MS"/>
              <a:ea typeface="Comic Sans MS"/>
              <a:cs typeface="Comic Sans MS"/>
              <a:sym typeface="Comic Sans MS"/>
            </a:endParaRPr>
          </a:p>
          <a:p>
            <a:pPr marL="0" lvl="0" indent="0" algn="l" rtl="0">
              <a:spcBef>
                <a:spcPts val="560"/>
              </a:spcBef>
              <a:spcAft>
                <a:spcPts val="0"/>
              </a:spcAft>
              <a:buClr>
                <a:schemeClr val="lt1"/>
              </a:buClr>
              <a:buSzPts val="2800"/>
              <a:buNone/>
            </a:pPr>
            <a:r>
              <a:rPr lang="en-GB" sz="2800" dirty="0">
                <a:solidFill>
                  <a:schemeClr val="lt1"/>
                </a:solidFill>
                <a:latin typeface="Comic Sans MS"/>
                <a:ea typeface="Comic Sans MS"/>
                <a:cs typeface="Comic Sans MS"/>
                <a:sym typeface="Comic Sans MS"/>
              </a:rPr>
              <a:t>Take the opportunity to look at : </a:t>
            </a:r>
            <a:endParaRPr dirty="0"/>
          </a:p>
          <a:p>
            <a:pPr marL="0" lvl="0" indent="0" algn="l" rtl="0">
              <a:spcBef>
                <a:spcPts val="560"/>
              </a:spcBef>
              <a:spcAft>
                <a:spcPts val="0"/>
              </a:spcAft>
              <a:buClr>
                <a:schemeClr val="lt1"/>
              </a:buClr>
              <a:buSzPts val="2800"/>
              <a:buNone/>
            </a:pPr>
            <a:r>
              <a:rPr lang="en-GB" sz="2800" dirty="0">
                <a:solidFill>
                  <a:schemeClr val="lt1"/>
                </a:solidFill>
                <a:latin typeface="Comic Sans MS"/>
                <a:ea typeface="Comic Sans MS"/>
                <a:cs typeface="Comic Sans MS"/>
                <a:sym typeface="Comic Sans MS"/>
              </a:rPr>
              <a:t>College websites – </a:t>
            </a:r>
            <a:endParaRPr dirty="0"/>
          </a:p>
          <a:p>
            <a:pPr marL="0" lvl="0" indent="0" algn="l" rtl="0">
              <a:spcBef>
                <a:spcPts val="560"/>
              </a:spcBef>
              <a:spcAft>
                <a:spcPts val="0"/>
              </a:spcAft>
              <a:buClr>
                <a:schemeClr val="lt1"/>
              </a:buClr>
              <a:buSzPts val="2800"/>
              <a:buNone/>
            </a:pPr>
            <a:r>
              <a:rPr lang="en-GB" sz="2800" dirty="0">
                <a:solidFill>
                  <a:schemeClr val="lt1"/>
                </a:solidFill>
                <a:latin typeface="Comic Sans MS"/>
                <a:ea typeface="Comic Sans MS"/>
                <a:cs typeface="Comic Sans MS"/>
                <a:sym typeface="Comic Sans MS"/>
              </a:rPr>
              <a:t>Or</a:t>
            </a:r>
            <a:endParaRPr dirty="0"/>
          </a:p>
          <a:p>
            <a:pPr marL="0" lvl="0" indent="0" algn="l" rtl="0">
              <a:spcBef>
                <a:spcPts val="560"/>
              </a:spcBef>
              <a:spcAft>
                <a:spcPts val="0"/>
              </a:spcAft>
              <a:buClr>
                <a:schemeClr val="lt1"/>
              </a:buClr>
              <a:buSzPts val="2800"/>
              <a:buNone/>
            </a:pPr>
            <a:r>
              <a:rPr lang="en-GB" sz="2800" dirty="0">
                <a:solidFill>
                  <a:schemeClr val="lt1"/>
                </a:solidFill>
                <a:latin typeface="Comic Sans MS"/>
                <a:ea typeface="Comic Sans MS"/>
                <a:cs typeface="Comic Sans MS"/>
                <a:sym typeface="Comic Sans MS"/>
              </a:rPr>
              <a:t>For information about apprenticeships –</a:t>
            </a:r>
            <a:endParaRPr dirty="0"/>
          </a:p>
          <a:p>
            <a:pPr marL="0" lvl="0" indent="0" algn="l" rtl="0">
              <a:spcBef>
                <a:spcPts val="560"/>
              </a:spcBef>
              <a:spcAft>
                <a:spcPts val="0"/>
              </a:spcAft>
              <a:buClr>
                <a:schemeClr val="dk1"/>
              </a:buClr>
              <a:buSzPts val="2800"/>
              <a:buNone/>
            </a:pPr>
            <a:r>
              <a:rPr lang="en-GB" sz="2800" u="sng" dirty="0">
                <a:solidFill>
                  <a:schemeClr val="hlink"/>
                </a:solidFill>
                <a:hlinkClick r:id="rId3"/>
              </a:rPr>
              <a:t>https://www.apprenticeships.gov.uk/</a:t>
            </a:r>
            <a:endParaRPr sz="2800" dirty="0">
              <a:solidFill>
                <a:schemeClr val="lt1"/>
              </a:solidFill>
              <a:latin typeface="Comic Sans MS"/>
              <a:ea typeface="Comic Sans MS"/>
              <a:cs typeface="Comic Sans MS"/>
              <a:sym typeface="Comic Sans MS"/>
            </a:endParaRPr>
          </a:p>
          <a:p>
            <a:pPr marL="0" lvl="0" indent="0" algn="l" rtl="0">
              <a:spcBef>
                <a:spcPts val="560"/>
              </a:spcBef>
              <a:spcAft>
                <a:spcPts val="0"/>
              </a:spcAft>
              <a:buClr>
                <a:schemeClr val="lt1"/>
              </a:buClr>
              <a:buSzPts val="2800"/>
              <a:buNone/>
            </a:pPr>
            <a:r>
              <a:rPr lang="en-GB" sz="2800" dirty="0">
                <a:solidFill>
                  <a:schemeClr val="lt1"/>
                </a:solidFill>
                <a:latin typeface="Comic Sans MS"/>
                <a:ea typeface="Comic Sans MS"/>
                <a:cs typeface="Comic Sans MS"/>
                <a:sym typeface="Comic Sans MS"/>
              </a:rPr>
              <a:t>Or</a:t>
            </a:r>
            <a:endParaRPr dirty="0"/>
          </a:p>
          <a:p>
            <a:pPr marL="0" lvl="0" indent="0" algn="l" rtl="0">
              <a:spcBef>
                <a:spcPts val="560"/>
              </a:spcBef>
              <a:spcAft>
                <a:spcPts val="0"/>
              </a:spcAft>
              <a:buClr>
                <a:schemeClr val="lt1"/>
              </a:buClr>
              <a:buSzPts val="2800"/>
              <a:buNone/>
            </a:pPr>
            <a:r>
              <a:rPr lang="en-GB" sz="2800" dirty="0">
                <a:solidFill>
                  <a:schemeClr val="lt1"/>
                </a:solidFill>
                <a:latin typeface="Comic Sans MS"/>
                <a:ea typeface="Comic Sans MS"/>
                <a:cs typeface="Comic Sans MS"/>
                <a:sym typeface="Comic Sans MS"/>
              </a:rPr>
              <a:t>For general career options with plenty of video clips  </a:t>
            </a:r>
            <a:r>
              <a:rPr lang="en-GB" sz="2800" u="sng" dirty="0">
                <a:solidFill>
                  <a:schemeClr val="lt1"/>
                </a:solidFill>
                <a:latin typeface="Comic Sans MS"/>
                <a:ea typeface="Comic Sans MS"/>
                <a:cs typeface="Comic Sans MS"/>
                <a:sym typeface="Comic Sans MS"/>
                <a:hlinkClick r:id="rId4">
                  <a:extLst>
                    <a:ext uri="{A12FA001-AC4F-418D-AE19-62706E023703}">
                      <ahyp:hlinkClr xmlns:ahyp="http://schemas.microsoft.com/office/drawing/2018/hyperlinkcolor" val="tx"/>
                    </a:ext>
                  </a:extLst>
                </a:hlinkClick>
              </a:rPr>
              <a:t>www.icould.com</a:t>
            </a:r>
            <a:r>
              <a:rPr lang="en-GB" sz="2800" dirty="0">
                <a:solidFill>
                  <a:schemeClr val="lt1"/>
                </a:solidFill>
                <a:latin typeface="Comic Sans MS"/>
                <a:ea typeface="Comic Sans MS"/>
                <a:cs typeface="Comic Sans MS"/>
                <a:sym typeface="Comic Sans MS"/>
              </a:rPr>
              <a:t> or </a:t>
            </a:r>
            <a:r>
              <a:rPr lang="en-GB" sz="2800" u="sng" dirty="0">
                <a:solidFill>
                  <a:schemeClr val="lt1"/>
                </a:solidFill>
                <a:latin typeface="Comic Sans MS"/>
                <a:ea typeface="Comic Sans MS"/>
                <a:cs typeface="Comic Sans MS"/>
                <a:sym typeface="Comic Sans MS"/>
                <a:hlinkClick r:id="rId5">
                  <a:extLst>
                    <a:ext uri="{A12FA001-AC4F-418D-AE19-62706E023703}">
                      <ahyp:hlinkClr xmlns:ahyp="http://schemas.microsoft.com/office/drawing/2018/hyperlinkcolor" val="tx"/>
                    </a:ext>
                  </a:extLst>
                </a:hlinkClick>
              </a:rPr>
              <a:t>www.careersbox.co.uk</a:t>
            </a:r>
            <a:r>
              <a:rPr lang="en-GB" sz="2800" dirty="0">
                <a:solidFill>
                  <a:schemeClr val="lt1"/>
                </a:solidFill>
                <a:latin typeface="Comic Sans MS"/>
                <a:ea typeface="Comic Sans MS"/>
                <a:cs typeface="Comic Sans MS"/>
                <a:sym typeface="Comic Sans MS"/>
              </a:rPr>
              <a:t> </a:t>
            </a:r>
            <a:endParaRPr dirty="0"/>
          </a:p>
          <a:p>
            <a:pPr marL="0" lvl="0" indent="0" algn="l" rtl="0">
              <a:spcBef>
                <a:spcPts val="560"/>
              </a:spcBef>
              <a:spcAft>
                <a:spcPts val="0"/>
              </a:spcAft>
              <a:buClr>
                <a:schemeClr val="dk1"/>
              </a:buClr>
              <a:buSzPts val="2800"/>
              <a:buNone/>
            </a:pPr>
            <a:endParaRPr sz="2800" dirty="0">
              <a:solidFill>
                <a:schemeClr val="lt1"/>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What are your options?</a:t>
            </a:r>
            <a:endParaRPr/>
          </a:p>
        </p:txBody>
      </p:sp>
      <p:sp>
        <p:nvSpPr>
          <p:cNvPr id="101" name="Google Shape;101;p3"/>
          <p:cNvSpPr txBox="1">
            <a:spLocks noGrp="1"/>
          </p:cNvSpPr>
          <p:nvPr>
            <p:ph type="body" idx="1"/>
          </p:nvPr>
        </p:nvSpPr>
        <p:spPr>
          <a:xfrm>
            <a:off x="179513" y="1385775"/>
            <a:ext cx="8363272" cy="4525963"/>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chemeClr val="lt1"/>
              </a:buClr>
              <a:buSzPts val="3200"/>
              <a:buChar char="•"/>
            </a:pPr>
            <a:r>
              <a:rPr lang="en-GB">
                <a:solidFill>
                  <a:schemeClr val="lt1"/>
                </a:solidFill>
                <a:latin typeface="Comic Sans MS"/>
                <a:ea typeface="Comic Sans MS"/>
                <a:cs typeface="Comic Sans MS"/>
                <a:sym typeface="Comic Sans MS"/>
              </a:rPr>
              <a:t>6th Form College (Barton Peveril, Peter Symonds, Itchen College etc)</a:t>
            </a:r>
            <a:endParaRPr/>
          </a:p>
          <a:p>
            <a:pPr marL="342900" lvl="0" indent="-342900" algn="l" rtl="0">
              <a:spcBef>
                <a:spcPts val="640"/>
              </a:spcBef>
              <a:spcAft>
                <a:spcPts val="0"/>
              </a:spcAft>
              <a:buClr>
                <a:schemeClr val="lt1"/>
              </a:buClr>
              <a:buSzPts val="3200"/>
              <a:buChar char="•"/>
            </a:pPr>
            <a:r>
              <a:rPr lang="en-GB">
                <a:solidFill>
                  <a:schemeClr val="lt1"/>
                </a:solidFill>
                <a:latin typeface="Comic Sans MS"/>
                <a:ea typeface="Comic Sans MS"/>
                <a:cs typeface="Comic Sans MS"/>
                <a:sym typeface="Comic Sans MS"/>
              </a:rPr>
              <a:t>FE College (HSDC, Fareham inc CEMAST/CTEC, Eastleigh etc)</a:t>
            </a:r>
            <a:endParaRPr/>
          </a:p>
          <a:p>
            <a:pPr marL="342900" lvl="0" indent="-342900" algn="l" rtl="0">
              <a:spcBef>
                <a:spcPts val="640"/>
              </a:spcBef>
              <a:spcAft>
                <a:spcPts val="0"/>
              </a:spcAft>
              <a:buClr>
                <a:schemeClr val="lt1"/>
              </a:buClr>
              <a:buSzPts val="3200"/>
              <a:buChar char="•"/>
            </a:pPr>
            <a:r>
              <a:rPr lang="en-GB">
                <a:solidFill>
                  <a:schemeClr val="lt1"/>
                </a:solidFill>
                <a:latin typeface="Comic Sans MS"/>
                <a:ea typeface="Comic Sans MS"/>
                <a:cs typeface="Comic Sans MS"/>
                <a:sym typeface="Comic Sans MS"/>
              </a:rPr>
              <a:t>An Apprenticeship either arranged via an employer or through a training provider</a:t>
            </a:r>
            <a:endParaRPr/>
          </a:p>
          <a:p>
            <a:pPr marL="342900" lvl="0" indent="-342900" algn="l" rtl="0">
              <a:spcBef>
                <a:spcPts val="640"/>
              </a:spcBef>
              <a:spcAft>
                <a:spcPts val="0"/>
              </a:spcAft>
              <a:buClr>
                <a:schemeClr val="lt1"/>
              </a:buClr>
              <a:buSzPts val="3200"/>
              <a:buChar char="•"/>
            </a:pPr>
            <a:r>
              <a:rPr lang="en-GB">
                <a:solidFill>
                  <a:schemeClr val="lt1"/>
                </a:solidFill>
                <a:latin typeface="Comic Sans MS"/>
                <a:ea typeface="Comic Sans MS"/>
                <a:cs typeface="Comic Sans MS"/>
                <a:sym typeface="Comic Sans MS"/>
              </a:rPr>
              <a:t>Training course with a training provider including work experience (SETA, Paragon)</a:t>
            </a:r>
            <a:endParaRPr/>
          </a:p>
        </p:txBody>
      </p:sp>
      <p:pic>
        <p:nvPicPr>
          <p:cNvPr id="102" name="Google Shape;102;p3"/>
          <p:cNvPicPr preferRelativeResize="0"/>
          <p:nvPr/>
        </p:nvPicPr>
        <p:blipFill rotWithShape="1">
          <a:blip r:embed="rId3">
            <a:alphaModFix/>
          </a:blip>
          <a:srcRect/>
          <a:stretch/>
        </p:blipFill>
        <p:spPr>
          <a:xfrm>
            <a:off x="179513" y="116632"/>
            <a:ext cx="1538150" cy="1152128"/>
          </a:xfrm>
          <a:prstGeom prst="rect">
            <a:avLst/>
          </a:prstGeom>
          <a:noFill/>
          <a:ln>
            <a:noFill/>
          </a:ln>
        </p:spPr>
      </p:pic>
      <p:pic>
        <p:nvPicPr>
          <p:cNvPr id="103" name="Google Shape;103;p3"/>
          <p:cNvPicPr preferRelativeResize="0"/>
          <p:nvPr/>
        </p:nvPicPr>
        <p:blipFill rotWithShape="1">
          <a:blip r:embed="rId4">
            <a:alphaModFix/>
          </a:blip>
          <a:srcRect/>
          <a:stretch/>
        </p:blipFill>
        <p:spPr>
          <a:xfrm>
            <a:off x="7020272" y="5444756"/>
            <a:ext cx="2123728" cy="141324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Which course?</a:t>
            </a:r>
            <a:endParaRPr/>
          </a:p>
        </p:txBody>
      </p:sp>
      <p:sp>
        <p:nvSpPr>
          <p:cNvPr id="109" name="Google Shape;109;p4"/>
          <p:cNvSpPr txBox="1">
            <a:spLocks noGrp="1"/>
          </p:cNvSpPr>
          <p:nvPr>
            <p:ph type="body" idx="1"/>
          </p:nvPr>
        </p:nvSpPr>
        <p:spPr>
          <a:xfrm>
            <a:off x="457200" y="1268760"/>
            <a:ext cx="8229600" cy="4857403"/>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spcBef>
                <a:spcPts val="0"/>
              </a:spcBef>
              <a:spcAft>
                <a:spcPts val="0"/>
              </a:spcAft>
              <a:buClr>
                <a:srgbClr val="FFFF00"/>
              </a:buClr>
              <a:buSzPct val="100000"/>
              <a:buNone/>
            </a:pPr>
            <a:r>
              <a:rPr lang="en-GB">
                <a:solidFill>
                  <a:srgbClr val="FFFF00"/>
                </a:solidFill>
                <a:latin typeface="Comic Sans MS"/>
                <a:ea typeface="Comic Sans MS"/>
                <a:cs typeface="Comic Sans MS"/>
                <a:sym typeface="Comic Sans MS"/>
              </a:rPr>
              <a:t>Level 3  </a:t>
            </a:r>
            <a:r>
              <a:rPr lang="en-GB">
                <a:solidFill>
                  <a:schemeClr val="lt1"/>
                </a:solidFill>
                <a:latin typeface="Comic Sans MS"/>
                <a:ea typeface="Comic Sans MS"/>
                <a:cs typeface="Comic Sans MS"/>
                <a:sym typeface="Comic Sans MS"/>
              </a:rPr>
              <a:t>- To undertake these you need a good GCSE grade average usually 5.1.  </a:t>
            </a:r>
            <a:r>
              <a:rPr lang="en-GB" u="sng">
                <a:solidFill>
                  <a:schemeClr val="lt1"/>
                </a:solidFill>
                <a:latin typeface="Comic Sans MS"/>
                <a:ea typeface="Comic Sans MS"/>
                <a:cs typeface="Comic Sans MS"/>
                <a:sym typeface="Comic Sans MS"/>
              </a:rPr>
              <a:t>This must include English and Maths at 4 or above.</a:t>
            </a:r>
            <a:endParaRPr/>
          </a:p>
          <a:p>
            <a:pPr marL="0" lvl="0" indent="0" algn="l" rtl="0">
              <a:spcBef>
                <a:spcPts val="544"/>
              </a:spcBef>
              <a:spcAft>
                <a:spcPts val="0"/>
              </a:spcAft>
              <a:buClr>
                <a:schemeClr val="dk1"/>
              </a:buClr>
              <a:buSzPct val="100000"/>
              <a:buNone/>
            </a:pPr>
            <a:endParaRPr u="sng">
              <a:solidFill>
                <a:schemeClr val="lt1"/>
              </a:solidFill>
              <a:latin typeface="Comic Sans MS"/>
              <a:ea typeface="Comic Sans MS"/>
              <a:cs typeface="Comic Sans MS"/>
              <a:sym typeface="Comic Sans MS"/>
            </a:endParaRPr>
          </a:p>
          <a:p>
            <a:pPr marL="0" lvl="0" indent="0" algn="l" rtl="0">
              <a:spcBef>
                <a:spcPts val="544"/>
              </a:spcBef>
              <a:spcAft>
                <a:spcPts val="0"/>
              </a:spcAft>
              <a:buClr>
                <a:schemeClr val="lt1"/>
              </a:buClr>
              <a:buSzPct val="100000"/>
              <a:buNone/>
            </a:pPr>
            <a:r>
              <a:rPr lang="en-GB" u="sng">
                <a:solidFill>
                  <a:schemeClr val="lt1"/>
                </a:solidFill>
                <a:latin typeface="Comic Sans MS"/>
                <a:ea typeface="Comic Sans MS"/>
                <a:cs typeface="Comic Sans MS"/>
                <a:sym typeface="Comic Sans MS"/>
              </a:rPr>
              <a:t>Many courses are now asking for 9 - 7 grades in the subjects you hope to study. </a:t>
            </a:r>
            <a:r>
              <a:rPr lang="en-GB">
                <a:solidFill>
                  <a:schemeClr val="lt1"/>
                </a:solidFill>
                <a:latin typeface="Comic Sans MS"/>
                <a:ea typeface="Comic Sans MS"/>
                <a:cs typeface="Comic Sans MS"/>
                <a:sym typeface="Comic Sans MS"/>
              </a:rPr>
              <a:t>You will need to check individual colleges for full details. But is frequently includes Maths and Science courses</a:t>
            </a:r>
            <a:endParaRPr/>
          </a:p>
          <a:p>
            <a:pPr marL="0" lvl="0" indent="0" algn="l" rtl="0">
              <a:spcBef>
                <a:spcPts val="544"/>
              </a:spcBef>
              <a:spcAft>
                <a:spcPts val="0"/>
              </a:spcAft>
              <a:buClr>
                <a:schemeClr val="dk1"/>
              </a:buClr>
              <a:buSzPct val="100000"/>
              <a:buNone/>
            </a:pPr>
            <a:endParaRPr>
              <a:solidFill>
                <a:schemeClr val="lt1"/>
              </a:solidFill>
              <a:latin typeface="Comic Sans MS"/>
              <a:ea typeface="Comic Sans MS"/>
              <a:cs typeface="Comic Sans MS"/>
              <a:sym typeface="Comic Sans MS"/>
            </a:endParaRPr>
          </a:p>
          <a:p>
            <a:pPr marL="0" lvl="0" indent="0" algn="l" rtl="0">
              <a:spcBef>
                <a:spcPts val="544"/>
              </a:spcBef>
              <a:spcAft>
                <a:spcPts val="0"/>
              </a:spcAft>
              <a:buClr>
                <a:srgbClr val="FFFF00"/>
              </a:buClr>
              <a:buSzPct val="100000"/>
              <a:buNone/>
            </a:pPr>
            <a:r>
              <a:rPr lang="en-GB">
                <a:solidFill>
                  <a:srgbClr val="FFFF00"/>
                </a:solidFill>
                <a:latin typeface="Comic Sans MS"/>
                <a:ea typeface="Comic Sans MS"/>
                <a:cs typeface="Comic Sans MS"/>
                <a:sym typeface="Comic Sans MS"/>
              </a:rPr>
              <a:t>This level includes: </a:t>
            </a:r>
            <a:r>
              <a:rPr lang="en-GB">
                <a:solidFill>
                  <a:schemeClr val="lt1"/>
                </a:solidFill>
                <a:latin typeface="Comic Sans MS"/>
                <a:ea typeface="Comic Sans MS"/>
                <a:cs typeface="Comic Sans MS"/>
                <a:sym typeface="Comic Sans MS"/>
              </a:rPr>
              <a:t>A levels and Vocational courses like T Levels, BTecs and Cambridge Technicals</a:t>
            </a:r>
            <a:endParaRPr>
              <a:solidFill>
                <a:schemeClr val="lt1"/>
              </a:solidFill>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Level 3 – course types  </a:t>
            </a:r>
            <a:br>
              <a:rPr lang="en-GB" sz="4000">
                <a:solidFill>
                  <a:schemeClr val="lt1"/>
                </a:solidFill>
                <a:latin typeface="Comic Sans MS"/>
                <a:ea typeface="Comic Sans MS"/>
                <a:cs typeface="Comic Sans MS"/>
                <a:sym typeface="Comic Sans MS"/>
              </a:rPr>
            </a:br>
            <a:endParaRPr sz="4000">
              <a:solidFill>
                <a:srgbClr val="FFFF00"/>
              </a:solidFill>
              <a:latin typeface="Comic Sans MS"/>
              <a:ea typeface="Comic Sans MS"/>
              <a:cs typeface="Comic Sans MS"/>
              <a:sym typeface="Comic Sans MS"/>
            </a:endParaRPr>
          </a:p>
        </p:txBody>
      </p:sp>
      <p:sp>
        <p:nvSpPr>
          <p:cNvPr id="115" name="Google Shape;115;p5"/>
          <p:cNvSpPr txBox="1">
            <a:spLocks noGrp="1"/>
          </p:cNvSpPr>
          <p:nvPr>
            <p:ph type="body" idx="1"/>
          </p:nvPr>
        </p:nvSpPr>
        <p:spPr>
          <a:xfrm>
            <a:off x="107504" y="864484"/>
            <a:ext cx="8784976" cy="566086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FFFF00"/>
              </a:buClr>
              <a:buSzPts val="2800"/>
              <a:buNone/>
            </a:pPr>
            <a:r>
              <a:rPr lang="en-GB" sz="2400">
                <a:solidFill>
                  <a:srgbClr val="FFFF00"/>
                </a:solidFill>
                <a:latin typeface="Comic Sans MS"/>
                <a:ea typeface="Comic Sans MS"/>
                <a:cs typeface="Comic Sans MS"/>
                <a:sym typeface="Comic Sans MS"/>
              </a:rPr>
              <a:t>A levels </a:t>
            </a:r>
            <a:r>
              <a:rPr lang="en-GB" sz="2400">
                <a:solidFill>
                  <a:schemeClr val="lt1"/>
                </a:solidFill>
                <a:latin typeface="Comic Sans MS"/>
                <a:ea typeface="Comic Sans MS"/>
                <a:cs typeface="Comic Sans MS"/>
                <a:sym typeface="Comic Sans MS"/>
              </a:rPr>
              <a:t>- There are many different subjects you can study at A level. You normally choose 3.</a:t>
            </a:r>
            <a:endParaRPr sz="2400"/>
          </a:p>
          <a:p>
            <a:pPr marL="0" lvl="0" indent="0" algn="l" rtl="0">
              <a:spcBef>
                <a:spcPts val="560"/>
              </a:spcBef>
              <a:spcAft>
                <a:spcPts val="0"/>
              </a:spcAft>
              <a:buClr>
                <a:schemeClr val="lt1"/>
              </a:buClr>
              <a:buSzPts val="2800"/>
              <a:buNone/>
            </a:pPr>
            <a:r>
              <a:rPr lang="en-GB" sz="2400">
                <a:solidFill>
                  <a:schemeClr val="lt1"/>
                </a:solidFill>
                <a:latin typeface="Comic Sans MS"/>
                <a:ea typeface="Comic Sans MS"/>
                <a:cs typeface="Comic Sans MS"/>
                <a:sym typeface="Comic Sans MS"/>
              </a:rPr>
              <a:t>The subjects are assessed at the end of 2 years.</a:t>
            </a:r>
            <a:endParaRPr sz="2400"/>
          </a:p>
          <a:p>
            <a:pPr marL="0" lvl="0" indent="0" algn="l" rtl="0">
              <a:spcBef>
                <a:spcPts val="560"/>
              </a:spcBef>
              <a:spcAft>
                <a:spcPts val="0"/>
              </a:spcAft>
              <a:buClr>
                <a:schemeClr val="lt1"/>
              </a:buClr>
              <a:buSzPts val="2800"/>
              <a:buNone/>
            </a:pPr>
            <a:r>
              <a:rPr lang="en-GB" sz="2400">
                <a:solidFill>
                  <a:schemeClr val="lt1"/>
                </a:solidFill>
                <a:latin typeface="Comic Sans MS"/>
                <a:ea typeface="Comic Sans MS"/>
                <a:cs typeface="Comic Sans MS"/>
                <a:sym typeface="Comic Sans MS"/>
              </a:rPr>
              <a:t>The grades you receive at the end give you UCAS points that can lead into University Education or Higher Degree Apprenticeships.</a:t>
            </a:r>
            <a:endParaRPr sz="2400"/>
          </a:p>
          <a:p>
            <a:pPr marL="0" lvl="0" indent="0" algn="l" rtl="0">
              <a:spcBef>
                <a:spcPts val="560"/>
              </a:spcBef>
              <a:spcAft>
                <a:spcPts val="0"/>
              </a:spcAft>
              <a:buClr>
                <a:schemeClr val="dk1"/>
              </a:buClr>
              <a:buSzPts val="2800"/>
              <a:buNone/>
            </a:pPr>
            <a:endParaRPr sz="2400">
              <a:solidFill>
                <a:schemeClr val="lt1"/>
              </a:solidFill>
              <a:latin typeface="Comic Sans MS"/>
              <a:ea typeface="Comic Sans MS"/>
              <a:cs typeface="Comic Sans MS"/>
              <a:sym typeface="Comic Sans MS"/>
            </a:endParaRPr>
          </a:p>
          <a:p>
            <a:pPr marL="0" lvl="0" indent="0" algn="l" rtl="0">
              <a:spcBef>
                <a:spcPts val="560"/>
              </a:spcBef>
              <a:spcAft>
                <a:spcPts val="0"/>
              </a:spcAft>
              <a:buClr>
                <a:srgbClr val="FFFF00"/>
              </a:buClr>
              <a:buSzPts val="2800"/>
              <a:buNone/>
            </a:pPr>
            <a:r>
              <a:rPr lang="en-GB" sz="2400">
                <a:solidFill>
                  <a:srgbClr val="FFFF00"/>
                </a:solidFill>
                <a:latin typeface="Comic Sans MS"/>
                <a:ea typeface="Comic Sans MS"/>
                <a:cs typeface="Comic Sans MS"/>
                <a:sym typeface="Comic Sans MS"/>
              </a:rPr>
              <a:t>T Levels – </a:t>
            </a:r>
            <a:r>
              <a:rPr lang="en-GB" sz="2400">
                <a:solidFill>
                  <a:schemeClr val="lt1"/>
                </a:solidFill>
                <a:latin typeface="Comic Sans MS"/>
                <a:ea typeface="Comic Sans MS"/>
                <a:cs typeface="Comic Sans MS"/>
                <a:sym typeface="Comic Sans MS"/>
              </a:rPr>
              <a:t>These are relatively new qualifications that combine study, practical work and work experience.</a:t>
            </a:r>
            <a:endParaRPr sz="2400"/>
          </a:p>
          <a:p>
            <a:pPr marL="0" lvl="0" indent="0" algn="l" rtl="0">
              <a:spcBef>
                <a:spcPts val="560"/>
              </a:spcBef>
              <a:spcAft>
                <a:spcPts val="0"/>
              </a:spcAft>
              <a:buClr>
                <a:schemeClr val="lt1"/>
              </a:buClr>
              <a:buSzPts val="2800"/>
              <a:buNone/>
            </a:pPr>
            <a:r>
              <a:rPr lang="en-GB" sz="2400">
                <a:solidFill>
                  <a:schemeClr val="lt1"/>
                </a:solidFill>
                <a:latin typeface="Comic Sans MS"/>
                <a:ea typeface="Comic Sans MS"/>
                <a:cs typeface="Comic Sans MS"/>
                <a:sym typeface="Comic Sans MS"/>
              </a:rPr>
              <a:t>Some of our local colleges are offering them and there is quite a variety of courses on offer. They are gradually taking over from some L3 Vocational Qualification in some subject areas. They are equivalent to 3 A levels and can be used to progress to Higher Education.</a:t>
            </a:r>
            <a:endParaRPr sz="2400"/>
          </a:p>
        </p:txBody>
      </p:sp>
      <p:pic>
        <p:nvPicPr>
          <p:cNvPr id="116" name="Google Shape;116;p5"/>
          <p:cNvPicPr preferRelativeResize="0"/>
          <p:nvPr/>
        </p:nvPicPr>
        <p:blipFill rotWithShape="1">
          <a:blip r:embed="rId3">
            <a:alphaModFix/>
          </a:blip>
          <a:srcRect/>
          <a:stretch/>
        </p:blipFill>
        <p:spPr>
          <a:xfrm>
            <a:off x="8316415" y="82844"/>
            <a:ext cx="755079" cy="882136"/>
          </a:xfrm>
          <a:prstGeom prst="rect">
            <a:avLst/>
          </a:prstGeom>
          <a:noFill/>
          <a:ln>
            <a:noFill/>
          </a:ln>
        </p:spPr>
      </p:pic>
      <p:pic>
        <p:nvPicPr>
          <p:cNvPr id="117" name="Google Shape;117;p5"/>
          <p:cNvPicPr preferRelativeResize="0"/>
          <p:nvPr/>
        </p:nvPicPr>
        <p:blipFill rotWithShape="1">
          <a:blip r:embed="rId3">
            <a:alphaModFix/>
          </a:blip>
          <a:srcRect/>
          <a:stretch/>
        </p:blipFill>
        <p:spPr>
          <a:xfrm>
            <a:off x="8373244" y="5970109"/>
            <a:ext cx="755079" cy="88213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6"/>
          <p:cNvSpPr txBox="1">
            <a:spLocks noGrp="1"/>
          </p:cNvSpPr>
          <p:nvPr>
            <p:ph type="title"/>
          </p:nvPr>
        </p:nvSpPr>
        <p:spPr>
          <a:xfrm>
            <a:off x="467544" y="116632"/>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Level 3  </a:t>
            </a:r>
            <a:br>
              <a:rPr lang="en-GB" sz="4000">
                <a:solidFill>
                  <a:schemeClr val="lt1"/>
                </a:solidFill>
                <a:latin typeface="Comic Sans MS"/>
                <a:ea typeface="Comic Sans MS"/>
                <a:cs typeface="Comic Sans MS"/>
                <a:sym typeface="Comic Sans MS"/>
              </a:rPr>
            </a:br>
            <a:endParaRPr sz="4000">
              <a:solidFill>
                <a:srgbClr val="FFFF00"/>
              </a:solidFill>
              <a:latin typeface="Comic Sans MS"/>
              <a:ea typeface="Comic Sans MS"/>
              <a:cs typeface="Comic Sans MS"/>
              <a:sym typeface="Comic Sans MS"/>
            </a:endParaRPr>
          </a:p>
        </p:txBody>
      </p:sp>
      <p:sp>
        <p:nvSpPr>
          <p:cNvPr id="123" name="Google Shape;123;p6"/>
          <p:cNvSpPr txBox="1">
            <a:spLocks noGrp="1"/>
          </p:cNvSpPr>
          <p:nvPr>
            <p:ph type="body" idx="1"/>
          </p:nvPr>
        </p:nvSpPr>
        <p:spPr>
          <a:xfrm>
            <a:off x="43103" y="692696"/>
            <a:ext cx="8784976" cy="485740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rgbClr val="FFFF00"/>
              </a:buClr>
              <a:buSzPts val="2800"/>
              <a:buNone/>
            </a:pPr>
            <a:r>
              <a:rPr lang="en-GB" sz="2800">
                <a:solidFill>
                  <a:srgbClr val="FFFF00"/>
                </a:solidFill>
                <a:latin typeface="Comic Sans MS"/>
                <a:ea typeface="Comic Sans MS"/>
                <a:cs typeface="Comic Sans MS"/>
                <a:sym typeface="Comic Sans MS"/>
              </a:rPr>
              <a:t>Vocational Courses- </a:t>
            </a:r>
            <a:r>
              <a:rPr lang="en-GB" sz="2800">
                <a:solidFill>
                  <a:schemeClr val="lt1"/>
                </a:solidFill>
                <a:latin typeface="Comic Sans MS"/>
                <a:ea typeface="Comic Sans MS"/>
                <a:cs typeface="Comic Sans MS"/>
                <a:sym typeface="Comic Sans MS"/>
              </a:rPr>
              <a:t>These are focused on specific career areas and are ideal if you have a career in mind which you would like to study. </a:t>
            </a:r>
            <a:endParaRPr/>
          </a:p>
          <a:p>
            <a:pPr marL="0" lvl="0" indent="0" algn="l" rtl="0">
              <a:spcBef>
                <a:spcPts val="560"/>
              </a:spcBef>
              <a:spcAft>
                <a:spcPts val="0"/>
              </a:spcAft>
              <a:buClr>
                <a:schemeClr val="lt1"/>
              </a:buClr>
              <a:buSzPts val="2800"/>
              <a:buNone/>
            </a:pPr>
            <a:r>
              <a:rPr lang="en-GB" sz="2800">
                <a:solidFill>
                  <a:schemeClr val="lt1"/>
                </a:solidFill>
                <a:latin typeface="Comic Sans MS"/>
                <a:ea typeface="Comic Sans MS"/>
                <a:cs typeface="Comic Sans MS"/>
                <a:sym typeface="Comic Sans MS"/>
              </a:rPr>
              <a:t>They are equivalent to A levels and can be used to access University for courses related to your vocational area of study</a:t>
            </a:r>
            <a:endParaRPr/>
          </a:p>
          <a:p>
            <a:pPr marL="0" lvl="0" indent="0" algn="l" rtl="0">
              <a:spcBef>
                <a:spcPts val="560"/>
              </a:spcBef>
              <a:spcAft>
                <a:spcPts val="0"/>
              </a:spcAft>
              <a:buClr>
                <a:schemeClr val="lt1"/>
              </a:buClr>
              <a:buSzPts val="2800"/>
              <a:buNone/>
            </a:pPr>
            <a:r>
              <a:rPr lang="en-GB" sz="2800">
                <a:solidFill>
                  <a:schemeClr val="lt1"/>
                </a:solidFill>
                <a:latin typeface="Comic Sans MS"/>
                <a:ea typeface="Comic Sans MS"/>
                <a:cs typeface="Comic Sans MS"/>
                <a:sym typeface="Comic Sans MS"/>
              </a:rPr>
              <a:t>You can sometimes study related A levels alongside vocational courses at some a few of our colleges.</a:t>
            </a:r>
            <a:endParaRPr/>
          </a:p>
          <a:p>
            <a:pPr marL="0" lvl="0" indent="0" algn="l" rtl="0">
              <a:spcBef>
                <a:spcPts val="560"/>
              </a:spcBef>
              <a:spcAft>
                <a:spcPts val="0"/>
              </a:spcAft>
              <a:buClr>
                <a:schemeClr val="lt1"/>
              </a:buClr>
              <a:buSzPts val="2800"/>
              <a:buNone/>
            </a:pPr>
            <a:r>
              <a:rPr lang="en-GB" sz="2800">
                <a:solidFill>
                  <a:schemeClr val="lt1"/>
                </a:solidFill>
                <a:latin typeface="Comic Sans MS"/>
                <a:ea typeface="Comic Sans MS"/>
                <a:cs typeface="Comic Sans MS"/>
                <a:sym typeface="Comic Sans MS"/>
              </a:rPr>
              <a:t>E.g. Sport, Engineering, Travel &amp; Tourism etc.</a:t>
            </a:r>
            <a:endParaRPr/>
          </a:p>
        </p:txBody>
      </p:sp>
      <p:pic>
        <p:nvPicPr>
          <p:cNvPr id="124" name="Google Shape;124;p6"/>
          <p:cNvPicPr preferRelativeResize="0"/>
          <p:nvPr/>
        </p:nvPicPr>
        <p:blipFill rotWithShape="1">
          <a:blip r:embed="rId3">
            <a:alphaModFix/>
          </a:blip>
          <a:srcRect/>
          <a:stretch/>
        </p:blipFill>
        <p:spPr>
          <a:xfrm>
            <a:off x="200025" y="5085184"/>
            <a:ext cx="2914650" cy="1571625"/>
          </a:xfrm>
          <a:prstGeom prst="rect">
            <a:avLst/>
          </a:prstGeom>
          <a:noFill/>
          <a:ln>
            <a:noFill/>
          </a:ln>
        </p:spPr>
      </p:pic>
      <p:pic>
        <p:nvPicPr>
          <p:cNvPr id="125" name="Google Shape;125;p6"/>
          <p:cNvPicPr preferRelativeResize="0"/>
          <p:nvPr/>
        </p:nvPicPr>
        <p:blipFill rotWithShape="1">
          <a:blip r:embed="rId4">
            <a:alphaModFix/>
          </a:blip>
          <a:srcRect/>
          <a:stretch/>
        </p:blipFill>
        <p:spPr>
          <a:xfrm>
            <a:off x="3275856" y="5229199"/>
            <a:ext cx="2319470" cy="1427609"/>
          </a:xfrm>
          <a:prstGeom prst="rect">
            <a:avLst/>
          </a:prstGeom>
          <a:noFill/>
          <a:ln>
            <a:noFill/>
          </a:ln>
        </p:spPr>
      </p:pic>
      <p:pic>
        <p:nvPicPr>
          <p:cNvPr id="126" name="Google Shape;126;p6"/>
          <p:cNvPicPr preferRelativeResize="0"/>
          <p:nvPr/>
        </p:nvPicPr>
        <p:blipFill rotWithShape="1">
          <a:blip r:embed="rId5">
            <a:alphaModFix/>
          </a:blip>
          <a:srcRect/>
          <a:stretch/>
        </p:blipFill>
        <p:spPr>
          <a:xfrm>
            <a:off x="5796136" y="5379433"/>
            <a:ext cx="3225146" cy="12773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Level 2  </a:t>
            </a:r>
            <a:br>
              <a:rPr lang="en-GB" sz="4000">
                <a:solidFill>
                  <a:schemeClr val="lt1"/>
                </a:solidFill>
                <a:latin typeface="Comic Sans MS"/>
                <a:ea typeface="Comic Sans MS"/>
                <a:cs typeface="Comic Sans MS"/>
                <a:sym typeface="Comic Sans MS"/>
              </a:rPr>
            </a:br>
            <a:endParaRPr sz="4000">
              <a:solidFill>
                <a:srgbClr val="FFFF00"/>
              </a:solidFill>
              <a:latin typeface="Comic Sans MS"/>
              <a:ea typeface="Comic Sans MS"/>
              <a:cs typeface="Comic Sans MS"/>
              <a:sym typeface="Comic Sans MS"/>
            </a:endParaRPr>
          </a:p>
        </p:txBody>
      </p:sp>
      <p:sp>
        <p:nvSpPr>
          <p:cNvPr id="132" name="Google Shape;132;p7"/>
          <p:cNvSpPr txBox="1">
            <a:spLocks noGrp="1"/>
          </p:cNvSpPr>
          <p:nvPr>
            <p:ph type="body" idx="1"/>
          </p:nvPr>
        </p:nvSpPr>
        <p:spPr>
          <a:xfrm>
            <a:off x="107504" y="864484"/>
            <a:ext cx="8784976" cy="5804876"/>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Clr>
                <a:srgbClr val="FFFF00"/>
              </a:buClr>
              <a:buSzPct val="100000"/>
              <a:buNone/>
            </a:pPr>
            <a:r>
              <a:rPr lang="en-GB" sz="2800">
                <a:solidFill>
                  <a:srgbClr val="FFFF00"/>
                </a:solidFill>
                <a:latin typeface="Comic Sans MS"/>
                <a:ea typeface="Comic Sans MS"/>
                <a:cs typeface="Comic Sans MS"/>
                <a:sym typeface="Comic Sans MS"/>
              </a:rPr>
              <a:t>GCSE </a:t>
            </a:r>
            <a:r>
              <a:rPr lang="en-GB" sz="2800">
                <a:solidFill>
                  <a:schemeClr val="lt1"/>
                </a:solidFill>
                <a:latin typeface="Comic Sans MS"/>
                <a:ea typeface="Comic Sans MS"/>
                <a:cs typeface="Comic Sans MS"/>
                <a:sym typeface="Comic Sans MS"/>
              </a:rPr>
              <a:t>- If you fail to gain at least a 4 in English or Maths you will be expected to continue studying them.</a:t>
            </a:r>
            <a:endParaRPr/>
          </a:p>
          <a:p>
            <a:pPr marL="0" lvl="0" indent="0" algn="l" rtl="0">
              <a:spcBef>
                <a:spcPts val="518"/>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You can also study other GCSE subjects as enrichment for example Japanese. </a:t>
            </a:r>
            <a:endParaRPr/>
          </a:p>
          <a:p>
            <a:pPr marL="0" lvl="0" indent="0" algn="l" rtl="0">
              <a:spcBef>
                <a:spcPts val="518"/>
              </a:spcBef>
              <a:spcAft>
                <a:spcPts val="0"/>
              </a:spcAft>
              <a:buClr>
                <a:srgbClr val="FFFF00"/>
              </a:buClr>
              <a:buSzPct val="100000"/>
              <a:buNone/>
            </a:pPr>
            <a:r>
              <a:rPr lang="en-GB" sz="2800">
                <a:solidFill>
                  <a:srgbClr val="FFFF00"/>
                </a:solidFill>
                <a:latin typeface="Comic Sans MS"/>
                <a:ea typeface="Comic Sans MS"/>
                <a:cs typeface="Comic Sans MS"/>
                <a:sym typeface="Comic Sans MS"/>
              </a:rPr>
              <a:t>BTEC, Cambridge Technical </a:t>
            </a:r>
            <a:r>
              <a:rPr lang="en-GB" sz="2800">
                <a:solidFill>
                  <a:schemeClr val="lt1"/>
                </a:solidFill>
                <a:latin typeface="Comic Sans MS"/>
                <a:ea typeface="Comic Sans MS"/>
                <a:cs typeface="Comic Sans MS"/>
                <a:sym typeface="Comic Sans MS"/>
              </a:rPr>
              <a:t>- These are vocational courses that usually require GCSE entry grades of 3 or above. Sometimes the level 2 is taken in year 1 and on successful completion you study the level 3 in your second year. </a:t>
            </a:r>
            <a:endParaRPr/>
          </a:p>
          <a:p>
            <a:pPr marL="0" lvl="0" indent="0" algn="l" rtl="0">
              <a:spcBef>
                <a:spcPts val="518"/>
              </a:spcBef>
              <a:spcAft>
                <a:spcPts val="0"/>
              </a:spcAft>
              <a:buClr>
                <a:schemeClr val="dk1"/>
              </a:buClr>
              <a:buSzPct val="100000"/>
              <a:buNone/>
            </a:pPr>
            <a:endParaRPr sz="2800">
              <a:solidFill>
                <a:schemeClr val="lt1"/>
              </a:solidFill>
              <a:latin typeface="Comic Sans MS"/>
              <a:ea typeface="Comic Sans MS"/>
              <a:cs typeface="Comic Sans MS"/>
              <a:sym typeface="Comic Sans MS"/>
            </a:endParaRPr>
          </a:p>
          <a:p>
            <a:pPr marL="0" lvl="0" indent="0" algn="l" rtl="0">
              <a:spcBef>
                <a:spcPts val="518"/>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If you do not achieve  grade 3 you may be able to study vocational courses at level 1 and then progress to level 2 and 3 in subsequent years depending on your achievements.</a:t>
            </a:r>
            <a:endParaRPr sz="2800">
              <a:solidFill>
                <a:srgbClr val="FFFF00"/>
              </a:solidFill>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Apprenticeship</a:t>
            </a:r>
            <a:br>
              <a:rPr lang="en-GB" sz="4000">
                <a:solidFill>
                  <a:schemeClr val="lt1"/>
                </a:solidFill>
                <a:latin typeface="Comic Sans MS"/>
                <a:ea typeface="Comic Sans MS"/>
                <a:cs typeface="Comic Sans MS"/>
                <a:sym typeface="Comic Sans MS"/>
              </a:rPr>
            </a:br>
            <a:endParaRPr sz="4000">
              <a:solidFill>
                <a:srgbClr val="FFFF00"/>
              </a:solidFill>
              <a:latin typeface="Comic Sans MS"/>
              <a:ea typeface="Comic Sans MS"/>
              <a:cs typeface="Comic Sans MS"/>
              <a:sym typeface="Comic Sans MS"/>
            </a:endParaRPr>
          </a:p>
        </p:txBody>
      </p:sp>
      <p:sp>
        <p:nvSpPr>
          <p:cNvPr id="138" name="Google Shape;138;p8"/>
          <p:cNvSpPr txBox="1">
            <a:spLocks noGrp="1"/>
          </p:cNvSpPr>
          <p:nvPr>
            <p:ph type="body" idx="1"/>
          </p:nvPr>
        </p:nvSpPr>
        <p:spPr>
          <a:xfrm>
            <a:off x="107504" y="864484"/>
            <a:ext cx="8784976" cy="5804876"/>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Clr>
                <a:schemeClr val="lt1"/>
              </a:buClr>
              <a:buSzPct val="100000"/>
              <a:buNone/>
            </a:pPr>
            <a:r>
              <a:rPr lang="en-GB" sz="2400">
                <a:solidFill>
                  <a:schemeClr val="lt1"/>
                </a:solidFill>
                <a:latin typeface="Comic Sans MS"/>
                <a:ea typeface="Comic Sans MS"/>
                <a:cs typeface="Comic Sans MS"/>
                <a:sym typeface="Comic Sans MS"/>
              </a:rPr>
              <a:t>These are available for pupils from 16 years and at different levels of entry. They are available in a huge range of career areas and length varies from 18 months to 4 years+. On some apprenticeship schemes you have the opportunity to go on to study at University. They are not an easy option and require commitment to work hard for an employer and study at the same time. However you do earn a wage of a minimum of £4.81 an hour at 16.</a:t>
            </a:r>
            <a:endParaRPr/>
          </a:p>
          <a:p>
            <a:pPr marL="0" lvl="0" indent="0" algn="l" rtl="0">
              <a:spcBef>
                <a:spcPts val="480"/>
              </a:spcBef>
              <a:spcAft>
                <a:spcPts val="0"/>
              </a:spcAft>
              <a:buClr>
                <a:schemeClr val="dk1"/>
              </a:buClr>
              <a:buSzPct val="100000"/>
              <a:buNone/>
            </a:pPr>
            <a:endParaRPr sz="2400">
              <a:solidFill>
                <a:schemeClr val="lt1"/>
              </a:solidFill>
              <a:latin typeface="Comic Sans MS"/>
              <a:ea typeface="Comic Sans MS"/>
              <a:cs typeface="Comic Sans MS"/>
              <a:sym typeface="Comic Sans MS"/>
            </a:endParaRPr>
          </a:p>
          <a:p>
            <a:pPr marL="0" lvl="0" indent="0" algn="l" rtl="0">
              <a:spcBef>
                <a:spcPts val="560"/>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Most schemes will require:</a:t>
            </a:r>
            <a:endParaRPr/>
          </a:p>
          <a:p>
            <a:pPr marL="342900" lvl="0" indent="-329565" algn="l" rtl="0">
              <a:spcBef>
                <a:spcPts val="560"/>
              </a:spcBef>
              <a:spcAft>
                <a:spcPts val="0"/>
              </a:spcAft>
              <a:buClr>
                <a:schemeClr val="lt1"/>
              </a:buClr>
              <a:buSzPct val="100000"/>
              <a:buChar char="•"/>
            </a:pPr>
            <a:r>
              <a:rPr lang="en-GB" sz="2800">
                <a:solidFill>
                  <a:schemeClr val="lt1"/>
                </a:solidFill>
                <a:latin typeface="Comic Sans MS"/>
                <a:ea typeface="Comic Sans MS"/>
                <a:cs typeface="Comic Sans MS"/>
                <a:sym typeface="Comic Sans MS"/>
              </a:rPr>
              <a:t> 4 or above in English and Maths</a:t>
            </a:r>
            <a:endParaRPr/>
          </a:p>
          <a:p>
            <a:pPr marL="342900" lvl="0" indent="-329565" algn="l" rtl="0">
              <a:spcBef>
                <a:spcPts val="560"/>
              </a:spcBef>
              <a:spcAft>
                <a:spcPts val="0"/>
              </a:spcAft>
              <a:buClr>
                <a:schemeClr val="lt1"/>
              </a:buClr>
              <a:buSzPct val="100000"/>
              <a:buChar char="•"/>
            </a:pPr>
            <a:r>
              <a:rPr lang="en-GB" sz="2800">
                <a:solidFill>
                  <a:schemeClr val="lt1"/>
                </a:solidFill>
                <a:latin typeface="Comic Sans MS"/>
                <a:ea typeface="Comic Sans MS"/>
                <a:cs typeface="Comic Sans MS"/>
                <a:sym typeface="Comic Sans MS"/>
              </a:rPr>
              <a:t>An aptitude or interest in the career sector is essential</a:t>
            </a:r>
            <a:endParaRPr sz="2800">
              <a:solidFill>
                <a:schemeClr val="lt1"/>
              </a:solidFill>
              <a:latin typeface="Comic Sans MS"/>
              <a:ea typeface="Comic Sans MS"/>
              <a:cs typeface="Comic Sans MS"/>
              <a:sym typeface="Comic Sans MS"/>
            </a:endParaRPr>
          </a:p>
          <a:p>
            <a:pPr marL="342900" lvl="0" indent="-329565" algn="l" rtl="0">
              <a:spcBef>
                <a:spcPts val="560"/>
              </a:spcBef>
              <a:spcAft>
                <a:spcPts val="0"/>
              </a:spcAft>
              <a:buClr>
                <a:schemeClr val="lt1"/>
              </a:buClr>
              <a:buSzPct val="100000"/>
              <a:buFont typeface="Comic Sans MS"/>
              <a:buChar char="•"/>
            </a:pPr>
            <a:r>
              <a:rPr lang="en-GB" sz="2800">
                <a:solidFill>
                  <a:schemeClr val="lt1"/>
                </a:solidFill>
                <a:latin typeface="Comic Sans MS"/>
                <a:ea typeface="Comic Sans MS"/>
                <a:cs typeface="Comic Sans MS"/>
                <a:sym typeface="Comic Sans MS"/>
              </a:rPr>
              <a:t>You usually find the employer who then supports you to apply to relevant training courses to complete the training</a:t>
            </a:r>
            <a:endParaRPr sz="2800">
              <a:solidFill>
                <a:schemeClr val="lt1"/>
              </a:solidFill>
              <a:latin typeface="Comic Sans MS"/>
              <a:ea typeface="Comic Sans MS"/>
              <a:cs typeface="Comic Sans MS"/>
              <a:sym typeface="Comic Sans MS"/>
            </a:endParaRPr>
          </a:p>
          <a:p>
            <a:pPr marL="342900" lvl="0" indent="-165100" algn="l" rtl="0">
              <a:spcBef>
                <a:spcPts val="560"/>
              </a:spcBef>
              <a:spcAft>
                <a:spcPts val="0"/>
              </a:spcAft>
              <a:buClr>
                <a:schemeClr val="dk1"/>
              </a:buClr>
              <a:buSzPct val="100000"/>
              <a:buNone/>
            </a:pPr>
            <a:endParaRPr sz="2800">
              <a:solidFill>
                <a:schemeClr val="lt1"/>
              </a:solidFill>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omic Sans MS"/>
              <a:buNone/>
            </a:pPr>
            <a:r>
              <a:rPr lang="en-GB">
                <a:solidFill>
                  <a:schemeClr val="lt1"/>
                </a:solidFill>
                <a:latin typeface="Comic Sans MS"/>
                <a:ea typeface="Comic Sans MS"/>
                <a:cs typeface="Comic Sans MS"/>
                <a:sym typeface="Comic Sans MS"/>
              </a:rPr>
              <a:t>Video clips</a:t>
            </a:r>
            <a:endParaRPr/>
          </a:p>
        </p:txBody>
      </p:sp>
      <p:sp>
        <p:nvSpPr>
          <p:cNvPr id="144" name="Google Shape;144;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Clr>
                <a:schemeClr val="lt1"/>
              </a:buClr>
              <a:buSzPct val="100000"/>
              <a:buNone/>
            </a:pPr>
            <a:r>
              <a:rPr lang="en-GB" b="1" u="sng">
                <a:solidFill>
                  <a:schemeClr val="lt1"/>
                </a:solidFill>
                <a:hlinkClick r:id="rId3">
                  <a:extLst>
                    <a:ext uri="{A12FA001-AC4F-418D-AE19-62706E023703}">
                      <ahyp:hlinkClr xmlns:ahyp="http://schemas.microsoft.com/office/drawing/2018/hyperlinkcolor" val="tx"/>
                    </a:ext>
                  </a:extLst>
                </a:hlinkClick>
              </a:rPr>
              <a:t>Itchen College</a:t>
            </a:r>
            <a:endParaRPr>
              <a:solidFill>
                <a:srgbClr val="800080"/>
              </a:solidFill>
            </a:endParaRPr>
          </a:p>
          <a:p>
            <a:pPr marL="0" lvl="0" indent="0" algn="l" rtl="0">
              <a:spcBef>
                <a:spcPts val="448"/>
              </a:spcBef>
              <a:spcAft>
                <a:spcPts val="0"/>
              </a:spcAft>
              <a:buClr>
                <a:srgbClr val="800080"/>
              </a:buClr>
              <a:buSzPct val="100000"/>
              <a:buNone/>
            </a:pPr>
            <a:r>
              <a:rPr lang="en-GB">
                <a:solidFill>
                  <a:srgbClr val="800080"/>
                </a:solidFill>
              </a:rPr>
              <a:t>http://www.itchen.ac.uk/uk/virtual-school-liaison/year-11-virtual-assemblies-2020/</a:t>
            </a:r>
            <a:r>
              <a:rPr lang="en-GB"/>
              <a:t>  </a:t>
            </a:r>
            <a:endParaRPr/>
          </a:p>
          <a:p>
            <a:pPr marL="0" lvl="0" indent="0" algn="l" rtl="0">
              <a:spcBef>
                <a:spcPts val="448"/>
              </a:spcBef>
              <a:spcAft>
                <a:spcPts val="0"/>
              </a:spcAft>
              <a:buClr>
                <a:schemeClr val="lt1"/>
              </a:buClr>
              <a:buSzPct val="100000"/>
              <a:buNone/>
            </a:pPr>
            <a:r>
              <a:rPr lang="en-GB" b="1" u="sng">
                <a:solidFill>
                  <a:schemeClr val="lt1"/>
                </a:solidFill>
              </a:rPr>
              <a:t>Fareham College</a:t>
            </a:r>
            <a:endParaRPr/>
          </a:p>
          <a:p>
            <a:pPr marL="0" lvl="0" indent="0" algn="l" rtl="0">
              <a:spcBef>
                <a:spcPts val="448"/>
              </a:spcBef>
              <a:spcAft>
                <a:spcPts val="0"/>
              </a:spcAft>
              <a:buClr>
                <a:schemeClr val="dk1"/>
              </a:buClr>
              <a:buSzPct val="100000"/>
              <a:buNone/>
            </a:pPr>
            <a:r>
              <a:rPr lang="en-GB"/>
              <a:t> </a:t>
            </a:r>
            <a:r>
              <a:rPr lang="en-GB" u="sng">
                <a:solidFill>
                  <a:schemeClr val="lt1"/>
                </a:solidFill>
                <a:hlinkClick r:id="rId4">
                  <a:extLst>
                    <a:ext uri="{A12FA001-AC4F-418D-AE19-62706E023703}">
                      <ahyp:hlinkClr xmlns:ahyp="http://schemas.microsoft.com/office/drawing/2018/hyperlinkcolor" val="tx"/>
                    </a:ext>
                  </a:extLst>
                </a:hlinkClick>
              </a:rPr>
              <a:t>https://www.youtube.com/watch?v=eLglMY9xzDg</a:t>
            </a:r>
            <a:r>
              <a:rPr lang="en-GB">
                <a:solidFill>
                  <a:schemeClr val="lt1"/>
                </a:solidFill>
              </a:rPr>
              <a:t> </a:t>
            </a:r>
            <a:endParaRPr/>
          </a:p>
          <a:p>
            <a:pPr marL="0" lvl="0" indent="0" algn="l" rtl="0">
              <a:spcBef>
                <a:spcPts val="448"/>
              </a:spcBef>
              <a:spcAft>
                <a:spcPts val="0"/>
              </a:spcAft>
              <a:buClr>
                <a:schemeClr val="lt1"/>
              </a:buClr>
              <a:buSzPct val="100000"/>
              <a:buNone/>
            </a:pPr>
            <a:r>
              <a:rPr lang="en-GB" b="1" u="sng">
                <a:solidFill>
                  <a:schemeClr val="lt1"/>
                </a:solidFill>
              </a:rPr>
              <a:t>Barton Peveril </a:t>
            </a:r>
            <a:endParaRPr/>
          </a:p>
          <a:p>
            <a:pPr marL="0" lvl="0" indent="0" algn="l" rtl="0">
              <a:spcBef>
                <a:spcPts val="448"/>
              </a:spcBef>
              <a:spcAft>
                <a:spcPts val="0"/>
              </a:spcAft>
              <a:buClr>
                <a:schemeClr val="dk1"/>
              </a:buClr>
              <a:buSzPct val="100000"/>
              <a:buNone/>
            </a:pPr>
            <a:r>
              <a:rPr lang="en-GB" u="sng">
                <a:solidFill>
                  <a:schemeClr val="hlink"/>
                </a:solidFill>
                <a:hlinkClick r:id="rId5"/>
              </a:rPr>
              <a:t>Barton Peveril College video</a:t>
            </a:r>
            <a:endParaRPr u="sng"/>
          </a:p>
          <a:p>
            <a:pPr marL="0" lvl="0" indent="0" algn="l" rtl="0">
              <a:spcBef>
                <a:spcPts val="448"/>
              </a:spcBef>
              <a:spcAft>
                <a:spcPts val="0"/>
              </a:spcAft>
              <a:buClr>
                <a:schemeClr val="dk1"/>
              </a:buClr>
              <a:buSzPct val="100000"/>
              <a:buNone/>
            </a:pPr>
            <a:endParaRPr u="sng"/>
          </a:p>
          <a:p>
            <a:pPr marL="0" lvl="0" indent="0" algn="l" rtl="0">
              <a:spcBef>
                <a:spcPts val="448"/>
              </a:spcBef>
              <a:spcAft>
                <a:spcPts val="0"/>
              </a:spcAft>
              <a:buClr>
                <a:schemeClr val="dk1"/>
              </a:buClr>
              <a:buSzPct val="100000"/>
              <a:buNone/>
            </a:pPr>
            <a:r>
              <a:rPr lang="en-GB" u="sng">
                <a:solidFill>
                  <a:schemeClr val="hlink"/>
                </a:solidFill>
                <a:hlinkClick r:id="rId6"/>
              </a:rPr>
              <a:t>Student Voices | Swanmore College | Barton Peveril Sixth Form College - YouTube</a:t>
            </a:r>
            <a:endParaRPr u="sng"/>
          </a:p>
          <a:p>
            <a:pPr marL="0" lvl="0" indent="0" algn="l" rtl="0">
              <a:spcBef>
                <a:spcPts val="448"/>
              </a:spcBef>
              <a:spcAft>
                <a:spcPts val="0"/>
              </a:spcAft>
              <a:buClr>
                <a:schemeClr val="dk1"/>
              </a:buClr>
              <a:buSzPct val="100000"/>
              <a:buNone/>
            </a:pPr>
            <a:endParaRPr u="sng">
              <a:solidFill>
                <a:schemeClr val="lt1"/>
              </a:solidFill>
            </a:endParaRPr>
          </a:p>
          <a:p>
            <a:pPr marL="0" lvl="0" indent="0" algn="l" rtl="0">
              <a:spcBef>
                <a:spcPts val="448"/>
              </a:spcBef>
              <a:spcAft>
                <a:spcPts val="0"/>
              </a:spcAft>
              <a:buClr>
                <a:schemeClr val="lt1"/>
              </a:buClr>
              <a:buSzPct val="100000"/>
              <a:buNone/>
            </a:pPr>
            <a:r>
              <a:rPr lang="en-GB">
                <a:solidFill>
                  <a:schemeClr val="lt1"/>
                </a:solidFill>
              </a:rPr>
              <a:t>* There are lots of other colleges you can consider in our area too</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FFFF00"/>
              </a:buClr>
              <a:buSzPts val="4000"/>
              <a:buFont typeface="Comic Sans MS"/>
              <a:buNone/>
            </a:pPr>
            <a:r>
              <a:rPr lang="en-GB" sz="4000">
                <a:solidFill>
                  <a:srgbClr val="FFFF00"/>
                </a:solidFill>
                <a:latin typeface="Comic Sans MS"/>
                <a:ea typeface="Comic Sans MS"/>
                <a:cs typeface="Comic Sans MS"/>
                <a:sym typeface="Comic Sans MS"/>
              </a:rPr>
              <a:t>How to choose a college</a:t>
            </a:r>
            <a:br>
              <a:rPr lang="en-GB" sz="4000">
                <a:solidFill>
                  <a:schemeClr val="lt1"/>
                </a:solidFill>
                <a:latin typeface="Comic Sans MS"/>
                <a:ea typeface="Comic Sans MS"/>
                <a:cs typeface="Comic Sans MS"/>
                <a:sym typeface="Comic Sans MS"/>
              </a:rPr>
            </a:br>
            <a:endParaRPr sz="4000">
              <a:solidFill>
                <a:srgbClr val="FFFF00"/>
              </a:solidFill>
              <a:latin typeface="Comic Sans MS"/>
              <a:ea typeface="Comic Sans MS"/>
              <a:cs typeface="Comic Sans MS"/>
              <a:sym typeface="Comic Sans MS"/>
            </a:endParaRPr>
          </a:p>
        </p:txBody>
      </p:sp>
      <p:sp>
        <p:nvSpPr>
          <p:cNvPr id="156" name="Google Shape;156;p11"/>
          <p:cNvSpPr txBox="1">
            <a:spLocks noGrp="1"/>
          </p:cNvSpPr>
          <p:nvPr>
            <p:ph type="body" idx="1"/>
          </p:nvPr>
        </p:nvSpPr>
        <p:spPr>
          <a:xfrm>
            <a:off x="107504" y="864484"/>
            <a:ext cx="7416824" cy="5804876"/>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Clr>
                <a:srgbClr val="FFFF00"/>
              </a:buClr>
              <a:buSzPct val="100000"/>
              <a:buNone/>
            </a:pPr>
            <a:r>
              <a:rPr lang="en-GB" sz="2800">
                <a:solidFill>
                  <a:srgbClr val="FFFF00"/>
                </a:solidFill>
                <a:latin typeface="Comic Sans MS"/>
                <a:ea typeface="Comic Sans MS"/>
                <a:cs typeface="Comic Sans MS"/>
                <a:sym typeface="Comic Sans MS"/>
              </a:rPr>
              <a:t>Remember: </a:t>
            </a:r>
            <a:r>
              <a:rPr lang="en-GB" sz="2800">
                <a:solidFill>
                  <a:schemeClr val="lt1"/>
                </a:solidFill>
                <a:latin typeface="Comic Sans MS"/>
                <a:ea typeface="Comic Sans MS"/>
                <a:cs typeface="Comic Sans MS"/>
                <a:sym typeface="Comic Sans MS"/>
              </a:rPr>
              <a:t>You can apply to more than one college and it is important to have an alternative plan in case your GCSE grades are not as good as you hoped (especially in English and Maths).</a:t>
            </a:r>
            <a:endParaRPr/>
          </a:p>
          <a:p>
            <a:pPr marL="0" lvl="0" indent="0" algn="l" rtl="0">
              <a:spcBef>
                <a:spcPts val="518"/>
              </a:spcBef>
              <a:spcAft>
                <a:spcPts val="0"/>
              </a:spcAft>
              <a:buClr>
                <a:schemeClr val="dk1"/>
              </a:buClr>
              <a:buSzPct val="100000"/>
              <a:buNone/>
            </a:pPr>
            <a:endParaRPr sz="2800">
              <a:solidFill>
                <a:schemeClr val="lt1"/>
              </a:solidFill>
              <a:latin typeface="Comic Sans MS"/>
              <a:ea typeface="Comic Sans MS"/>
              <a:cs typeface="Comic Sans MS"/>
              <a:sym typeface="Comic Sans MS"/>
            </a:endParaRPr>
          </a:p>
          <a:p>
            <a:pPr marL="0" lvl="0" indent="0" algn="l" rtl="0">
              <a:spcBef>
                <a:spcPts val="518"/>
              </a:spcBef>
              <a:spcAft>
                <a:spcPts val="0"/>
              </a:spcAft>
              <a:buClr>
                <a:srgbClr val="FFFF00"/>
              </a:buClr>
              <a:buSzPct val="100000"/>
              <a:buNone/>
            </a:pPr>
            <a:r>
              <a:rPr lang="en-GB" sz="2800">
                <a:solidFill>
                  <a:srgbClr val="FFFF00"/>
                </a:solidFill>
                <a:latin typeface="Comic Sans MS"/>
                <a:ea typeface="Comic Sans MS"/>
                <a:cs typeface="Comic Sans MS"/>
                <a:sym typeface="Comic Sans MS"/>
              </a:rPr>
              <a:t>Things to consider:</a:t>
            </a:r>
            <a:endParaRPr/>
          </a:p>
          <a:p>
            <a:pPr marL="0" lvl="0" indent="0" algn="l" rtl="0">
              <a:spcBef>
                <a:spcPts val="518"/>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How will I get there? (travel can be very expensive and time consuming)</a:t>
            </a:r>
            <a:endParaRPr/>
          </a:p>
          <a:p>
            <a:pPr marL="0" lvl="0" indent="0" algn="l" rtl="0">
              <a:spcBef>
                <a:spcPts val="518"/>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Does it offer all the courses I would like to study?</a:t>
            </a:r>
            <a:endParaRPr/>
          </a:p>
          <a:p>
            <a:pPr marL="0" lvl="0" indent="0" algn="l" rtl="0">
              <a:spcBef>
                <a:spcPts val="518"/>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What will the teaching be like? What are the facilities like?</a:t>
            </a:r>
            <a:endParaRPr/>
          </a:p>
          <a:p>
            <a:pPr marL="0" lvl="0" indent="0" algn="l" rtl="0">
              <a:spcBef>
                <a:spcPts val="518"/>
              </a:spcBef>
              <a:spcAft>
                <a:spcPts val="0"/>
              </a:spcAft>
              <a:buClr>
                <a:schemeClr val="lt1"/>
              </a:buClr>
              <a:buSzPct val="100000"/>
              <a:buNone/>
            </a:pPr>
            <a:r>
              <a:rPr lang="en-GB" sz="2800">
                <a:solidFill>
                  <a:schemeClr val="lt1"/>
                </a:solidFill>
                <a:latin typeface="Comic Sans MS"/>
                <a:ea typeface="Comic Sans MS"/>
                <a:cs typeface="Comic Sans MS"/>
                <a:sym typeface="Comic Sans MS"/>
              </a:rPr>
              <a:t>What else does it offer? (support for your needs, enrichment activities)</a:t>
            </a:r>
            <a:endParaRPr/>
          </a:p>
        </p:txBody>
      </p:sp>
      <p:pic>
        <p:nvPicPr>
          <p:cNvPr id="157" name="Google Shape;157;p11"/>
          <p:cNvPicPr preferRelativeResize="0"/>
          <p:nvPr/>
        </p:nvPicPr>
        <p:blipFill rotWithShape="1">
          <a:blip r:embed="rId3">
            <a:alphaModFix/>
          </a:blip>
          <a:srcRect l="7980" r="15367"/>
          <a:stretch/>
        </p:blipFill>
        <p:spPr>
          <a:xfrm>
            <a:off x="7399553" y="4149080"/>
            <a:ext cx="1738666" cy="2592288"/>
          </a:xfrm>
          <a:prstGeom prst="rect">
            <a:avLst/>
          </a:prstGeom>
          <a:noFill/>
          <a:ln>
            <a:noFill/>
          </a:ln>
        </p:spPr>
      </p:pic>
      <p:pic>
        <p:nvPicPr>
          <p:cNvPr id="158" name="Google Shape;158;p11"/>
          <p:cNvPicPr preferRelativeResize="0"/>
          <p:nvPr/>
        </p:nvPicPr>
        <p:blipFill rotWithShape="1">
          <a:blip r:embed="rId4">
            <a:alphaModFix/>
          </a:blip>
          <a:srcRect/>
          <a:stretch/>
        </p:blipFill>
        <p:spPr>
          <a:xfrm>
            <a:off x="6804248" y="2376260"/>
            <a:ext cx="2361812" cy="157167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910</Words>
  <Application>Microsoft Office PowerPoint</Application>
  <PresentationFormat>On-screen Show (4:3)</PresentationFormat>
  <Paragraphs>78</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Comic Sans MS</vt:lpstr>
      <vt:lpstr>Office Theme</vt:lpstr>
      <vt:lpstr>Year 11  It’s Your Choice</vt:lpstr>
      <vt:lpstr>What are your options?</vt:lpstr>
      <vt:lpstr>Which course?</vt:lpstr>
      <vt:lpstr>Level 3 – course types   </vt:lpstr>
      <vt:lpstr>Level 3   </vt:lpstr>
      <vt:lpstr>Level 2   </vt:lpstr>
      <vt:lpstr>Apprenticeship </vt:lpstr>
      <vt:lpstr>Video clips</vt:lpstr>
      <vt:lpstr>How to choose a college </vt:lpstr>
      <vt:lpstr>Open evenings </vt:lpstr>
      <vt:lpstr>Video clips</vt:lpstr>
      <vt:lpstr>Using IT Facilities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It’s Your Choice</dc:title>
  <dc:creator>A Illsley</dc:creator>
  <cp:lastModifiedBy>Illsley, Andrea</cp:lastModifiedBy>
  <cp:revision>1</cp:revision>
  <dcterms:created xsi:type="dcterms:W3CDTF">2014-09-24T07:56:37Z</dcterms:created>
  <dcterms:modified xsi:type="dcterms:W3CDTF">2022-09-29T12:33:31Z</dcterms:modified>
</cp:coreProperties>
</file>